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8" r:id="rId4"/>
    <p:sldId id="299" r:id="rId5"/>
    <p:sldId id="300" r:id="rId6"/>
    <p:sldId id="301" r:id="rId7"/>
    <p:sldId id="278" r:id="rId8"/>
    <p:sldId id="284" r:id="rId9"/>
    <p:sldId id="297" r:id="rId10"/>
    <p:sldId id="283" r:id="rId11"/>
    <p:sldId id="304" r:id="rId12"/>
    <p:sldId id="305" r:id="rId13"/>
    <p:sldId id="287" r:id="rId14"/>
    <p:sldId id="314" r:id="rId15"/>
    <p:sldId id="307" r:id="rId16"/>
    <p:sldId id="308" r:id="rId17"/>
    <p:sldId id="318" r:id="rId18"/>
    <p:sldId id="319" r:id="rId19"/>
    <p:sldId id="289" r:id="rId20"/>
    <p:sldId id="288" r:id="rId21"/>
    <p:sldId id="309" r:id="rId22"/>
    <p:sldId id="291" r:id="rId23"/>
    <p:sldId id="290" r:id="rId24"/>
    <p:sldId id="292" r:id="rId25"/>
    <p:sldId id="310" r:id="rId26"/>
    <p:sldId id="306" r:id="rId27"/>
    <p:sldId id="295" r:id="rId28"/>
    <p:sldId id="312" r:id="rId29"/>
    <p:sldId id="313" r:id="rId30"/>
    <p:sldId id="296" r:id="rId31"/>
    <p:sldId id="320" r:id="rId32"/>
    <p:sldId id="321" r:id="rId33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80" autoAdjust="0"/>
    <p:restoredTop sz="94660"/>
  </p:normalViewPr>
  <p:slideViewPr>
    <p:cSldViewPr>
      <p:cViewPr varScale="1">
        <p:scale>
          <a:sx n="84" d="100"/>
          <a:sy n="84" d="100"/>
        </p:scale>
        <p:origin x="96" y="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D406B78-8F31-4401-B22B-C5BE87EAF840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64F21F-4BCA-47AA-BFA3-568EAE4E23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B7103B-37E7-44E4-8A1E-4AA5A5EA55AE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E62F4-BD38-4046-B628-1B533BF1D3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9DD1F0-A318-456C-B439-50E4629752B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581EC2-3BC8-4614-9174-6F6DEC1B062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20B8C3-C476-41D4-9AC9-1EF63E7B1AE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24A738-CD1D-45E4-935A-7FE3E6D0FC9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A8EF8C-2D01-45FB-9248-B2A30488D60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105ACE-80C7-4B8E-8CE5-3B4C7DA53F9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BED0BB-E759-43DF-9B12-32A807289A45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31F6E-02AB-4138-B6DD-6B0B7083E37A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362C60-282D-434E-9710-758D8594CA06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FAD074-0BB9-4FDC-94BC-9458DB6BA24B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4E8724-3A5C-4254-AAE3-6CEEA9306DDA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853B43-195F-4931-ACEC-053B65C840D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5157F3-67E0-41F4-88E1-1D7160CBEAFF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43DAF7-AD4C-4F82-B27C-144DF0CE2A5B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A40F26-C983-4D17-A5C3-E79CBE2CA2D7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68508D-B2CA-4CE5-A2A6-006C42715F8C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347AD3-1F95-443D-B845-ED2EBC4F468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B45647-C74E-4E44-9BA6-66616E00D0BE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E05FE3-62B8-4310-A569-12642A91E81E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A9EF7A-9C43-43A9-95FA-5F7923B172C9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BD5D9A-0886-4D16-AF53-A7CC76C57536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C9AA82-6031-4253-BFB5-45369FD8912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6D9C73-1C7D-44DB-9CC2-4AB495D260D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A97148-632E-4A99-851D-2438E4B2403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D77F04-0538-4836-9D2D-4A476E2BE68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B131C7-DB89-4679-BB41-F84FD6728FB8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5B809-B7DE-48E3-B61D-2FC11A5ACD68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040E-4D8A-4544-8539-C101F56E9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2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200D5-439B-47D5-8E95-A4795B552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3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F3400-C237-4FF3-86D6-2D578A803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D6DC9-1EBB-4CBD-BF5A-69B97A709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41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BB97-EC28-46EB-98DE-1A660A514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80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A48BD-8279-4C08-B55C-78475DF36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9938D-55F6-49FC-B31F-9A68C729E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1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5351D-2940-4A8B-8E94-65D38D73D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2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2F37D-04D5-4571-98EC-81970F6E3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8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CE081-CB8E-4361-AB98-6BE8CBBF9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4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61BF5-3047-4598-B1EE-86C52E520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13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5F9E8-F9C7-4431-BB9D-AAB06E619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7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52DFA-8FDB-4EEF-9072-E4E06DC9F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3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626ECF-0AF8-4F7B-90D9-78B4D42AFE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ECD5397C-46CF-4B0D-8749-06BFF4A9F2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c/ce/NaCl-zoutkristallen_op_Schott_Duran_100_ml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Videos/The_Atom.as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Videos/The_Atom.as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716280"/>
            <a:ext cx="3276600" cy="137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3!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48840"/>
            <a:ext cx="53340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Matter and </a:t>
            </a:r>
            <a:r>
              <a:rPr lang="en-US" altLang="en-US" smtClean="0"/>
              <a:t>Atomic Structure!</a:t>
            </a:r>
            <a:endParaRPr lang="en-US" altLang="en-US" dirty="0" smtClean="0"/>
          </a:p>
        </p:txBody>
      </p:sp>
      <p:pic>
        <p:nvPicPr>
          <p:cNvPr id="6149" name="Picture 10" descr="per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9723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830263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>During radioactive decay, a nucleus can gain or lose protons and neutrons.</a:t>
            </a:r>
            <a:endParaRPr lang="en-US" altLang="en-US" sz="2400" baseline="30000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791200" cy="609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</a:rPr>
              <a:t>Radioactive Decay</a:t>
            </a:r>
          </a:p>
        </p:txBody>
      </p:sp>
      <p:pic>
        <p:nvPicPr>
          <p:cNvPr id="16388" name="Picture 2" descr="http://exoplanet.as.arizona.edu/~lclose/teaching/a202/radioactive-a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7802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3416320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</a:rPr>
              <a:t>Half-life refers to the time it takes for approximately half of radioactive material to decay to a lighter more stable nuclei. The materials we refer to are unstable radioactive elements.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791200" cy="609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</a:rPr>
              <a:t>Half-Life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Molecules versus Atoms	</a:t>
            </a:r>
            <a:br>
              <a:rPr lang="en-US" altLang="en-US" smtClean="0"/>
            </a:br>
            <a:r>
              <a:rPr lang="en-US" altLang="en-US" sz="2800" smtClean="0"/>
              <a:t>Both are terms used to describe the particles that make up the universe.</a:t>
            </a:r>
          </a:p>
        </p:txBody>
      </p:sp>
      <p:sp>
        <p:nvSpPr>
          <p:cNvPr id="20483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FFFF00"/>
                </a:solidFill>
              </a:rPr>
              <a:t>Atom - the smallest particle of a chemical element</a:t>
            </a:r>
          </a:p>
        </p:txBody>
      </p:sp>
      <p:sp>
        <p:nvSpPr>
          <p:cNvPr id="20484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Molecule - a group of atoms chemically bonded together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the smallest fundamental unit of a compound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29400" y="4114800"/>
            <a:ext cx="2514600" cy="2743200"/>
            <a:chOff x="2928" y="1140"/>
            <a:chExt cx="2544" cy="2874"/>
          </a:xfrm>
        </p:grpSpPr>
        <p:pic>
          <p:nvPicPr>
            <p:cNvPr id="20489" name="Picture 9" descr="Water-charge-surf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776"/>
              <a:ext cx="2544" cy="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853" y="1140"/>
              <a:ext cx="69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latin typeface="Courier New" panose="02070309020205020404" pitchFamily="49" charset="0"/>
                </a:rPr>
                <a:t>Water</a:t>
              </a:r>
            </a:p>
            <a:p>
              <a:pPr algn="ctr" eaLnBrk="1" hangingPunct="1"/>
              <a:r>
                <a:rPr lang="en-US" altLang="en-US" sz="2400">
                  <a:latin typeface="Courier New" panose="02070309020205020404" pitchFamily="49" charset="0"/>
                </a:rPr>
                <a:t>H</a:t>
              </a:r>
              <a:r>
                <a:rPr lang="en-US" altLang="en-US" sz="2400" baseline="-25000">
                  <a:latin typeface="Courier New" panose="02070309020205020404" pitchFamily="49" charset="0"/>
                </a:rPr>
                <a:t>2</a:t>
              </a:r>
              <a:r>
                <a:rPr lang="en-US" altLang="en-US" sz="2400">
                  <a:latin typeface="Courier New" panose="02070309020205020404" pitchFamily="49" charset="0"/>
                </a:rPr>
                <a:t>O</a:t>
              </a:r>
            </a:p>
          </p:txBody>
        </p:sp>
      </p:grp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8941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38800"/>
            <a:ext cx="1333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4876800" y="48006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Courier New" panose="02070309020205020404" pitchFamily="49" charset="0"/>
              </a:rPr>
              <a:t>Nitrogen</a:t>
            </a:r>
          </a:p>
          <a:p>
            <a:pPr algn="ctr" eaLnBrk="1" hangingPunct="1"/>
            <a:r>
              <a:rPr lang="en-US" altLang="en-US" sz="2400">
                <a:latin typeface="Courier New" panose="02070309020205020404" pitchFamily="49" charset="0"/>
              </a:rPr>
              <a:t>N</a:t>
            </a:r>
            <a:r>
              <a:rPr lang="en-US" altLang="en-US" sz="2400" baseline="-25000">
                <a:latin typeface="Courier New" panose="02070309020205020404" pitchFamily="49" charset="0"/>
              </a:rPr>
              <a:t>2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latin typeface="Courier New" panose="02070309020205020404" pitchFamily="49" charset="0"/>
              </a:rPr>
              <a:t>Most </a:t>
            </a:r>
            <a:r>
              <a:rPr lang="en-US" altLang="en-US" b="1" u="sng" dirty="0" smtClean="0">
                <a:latin typeface="Courier New" panose="02070309020205020404" pitchFamily="49" charset="0"/>
              </a:rPr>
              <a:t>compounds</a:t>
            </a:r>
            <a:r>
              <a:rPr lang="en-US" altLang="en-US" b="1" dirty="0" smtClean="0">
                <a:latin typeface="Courier New" panose="02070309020205020404" pitchFamily="49" charset="0"/>
              </a:rPr>
              <a:t> have different properties from the elements of which they are composed.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1936750"/>
            <a:ext cx="3810000" cy="4521200"/>
            <a:chOff x="288" y="1220"/>
            <a:chExt cx="2400" cy="2848"/>
          </a:xfrm>
        </p:grpSpPr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453" y="1220"/>
              <a:ext cx="209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latin typeface="Courier New" panose="02070309020205020404" pitchFamily="49" charset="0"/>
                </a:rPr>
                <a:t>Common Table Salt</a:t>
              </a:r>
            </a:p>
            <a:p>
              <a:pPr algn="ctr" eaLnBrk="1" hangingPunct="1"/>
              <a:r>
                <a:rPr lang="en-US" altLang="en-US" sz="2400" i="1" dirty="0" err="1">
                  <a:latin typeface="Courier New" panose="02070309020205020404" pitchFamily="49" charset="0"/>
                </a:rPr>
                <a:t>NaCl</a:t>
              </a:r>
              <a:endParaRPr lang="en-US" altLang="en-US" sz="2400" i="1" dirty="0">
                <a:latin typeface="Courier New" panose="02070309020205020404" pitchFamily="49" charset="0"/>
              </a:endParaRPr>
            </a:p>
          </p:txBody>
        </p:sp>
        <p:pic>
          <p:nvPicPr>
            <p:cNvPr id="21512" name="Picture 6" descr="NaC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776"/>
              <a:ext cx="2400" cy="22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1936750"/>
            <a:ext cx="4038600" cy="4435475"/>
            <a:chOff x="2928" y="1220"/>
            <a:chExt cx="2544" cy="2794"/>
          </a:xfrm>
        </p:grpSpPr>
        <p:pic>
          <p:nvPicPr>
            <p:cNvPr id="21509" name="Picture 9" descr="Water-charge-surfa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776"/>
              <a:ext cx="2544" cy="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10"/>
            <p:cNvSpPr txBox="1">
              <a:spLocks noChangeArrowheads="1"/>
            </p:cNvSpPr>
            <p:nvPr/>
          </p:nvSpPr>
          <p:spPr bwMode="auto">
            <a:xfrm>
              <a:off x="3886" y="1220"/>
              <a:ext cx="69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 dirty="0">
                  <a:latin typeface="Courier New" panose="02070309020205020404" pitchFamily="49" charset="0"/>
                </a:rPr>
                <a:t>Water</a:t>
              </a:r>
            </a:p>
            <a:p>
              <a:pPr algn="ctr" eaLnBrk="1" hangingPunct="1"/>
              <a:r>
                <a:rPr lang="en-US" altLang="en-US" sz="2400" i="1" dirty="0">
                  <a:latin typeface="Courier New" panose="02070309020205020404" pitchFamily="49" charset="0"/>
                </a:rPr>
                <a:t>H</a:t>
              </a:r>
              <a:r>
                <a:rPr lang="en-US" altLang="en-US" sz="2400" i="1" baseline="-25000" dirty="0">
                  <a:latin typeface="Courier New" panose="02070309020205020404" pitchFamily="49" charset="0"/>
                </a:rPr>
                <a:t>2</a:t>
              </a:r>
              <a:r>
                <a:rPr lang="en-US" altLang="en-US" sz="2400" i="1" dirty="0">
                  <a:latin typeface="Courier New" panose="02070309020205020404" pitchFamily="49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smtClean="0">
                <a:latin typeface="Courier New" panose="02070309020205020404" pitchFamily="49" charset="0"/>
              </a:rPr>
              <a:t>A combination of two or more components that retain their identity is a </a:t>
            </a:r>
            <a:r>
              <a:rPr lang="en-US" altLang="en-US" sz="4000" b="1" u="sng" dirty="0" smtClean="0">
                <a:latin typeface="Courier New" panose="02070309020205020404" pitchFamily="49" charset="0"/>
              </a:rPr>
              <a:t>mixture</a:t>
            </a:r>
            <a:r>
              <a:rPr lang="en-US" altLang="en-US" sz="4000" b="1" dirty="0" smtClean="0">
                <a:latin typeface="Courier New" panose="02070309020205020404" pitchFamily="49" charset="0"/>
              </a:rPr>
              <a:t>.</a:t>
            </a:r>
          </a:p>
        </p:txBody>
      </p:sp>
      <p:pic>
        <p:nvPicPr>
          <p:cNvPr id="22531" name="Picture 2" descr="http://topshelfsweetsngifts.com/Deluxe%20Mixture%20Website%20Photo%2010-20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517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Oil Water Emulsion Egg Yolks Lecith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2098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smtClean="0">
                <a:latin typeface="Courier New" panose="02070309020205020404" pitchFamily="49" charset="0"/>
              </a:rPr>
              <a:t>Granite is an example of a </a:t>
            </a:r>
            <a:r>
              <a:rPr lang="en-US" altLang="en-US" sz="3600" b="1" i="1" u="sng" smtClean="0">
                <a:latin typeface="Courier New" panose="02070309020205020404" pitchFamily="49" charset="0"/>
              </a:rPr>
              <a:t>heterogeneous</a:t>
            </a:r>
            <a:r>
              <a:rPr lang="en-US" altLang="en-US" sz="3600" b="1" u="sng" smtClean="0">
                <a:latin typeface="Courier New" panose="02070309020205020404" pitchFamily="49" charset="0"/>
              </a:rPr>
              <a:t> mixture</a:t>
            </a:r>
            <a:r>
              <a:rPr lang="en-US" altLang="en-US" sz="3600" smtClean="0">
                <a:latin typeface="Courier New" panose="02070309020205020404" pitchFamily="49" charset="0"/>
              </a:rPr>
              <a:t>.</a:t>
            </a:r>
          </a:p>
        </p:txBody>
      </p:sp>
      <p:pic>
        <p:nvPicPr>
          <p:cNvPr id="23555" name="Picture 2" descr="http://wpcontent.answers.com/wikipedia/commons/thumb/d/dd/WaterAndFlourSuspensionLiquid.jpg/180px-WaterAndFlourSuspensionLiqu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133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ridgewaytiling.co.uk/Granite_T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In a heterogeneous mixture the components are still recognizable.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en-US" dirty="0" smtClean="0"/>
              <a:t>In a homogeneous mixture, also called a solution, the component particles cannot be distinguished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Bonds</a:t>
            </a:r>
          </a:p>
        </p:txBody>
      </p:sp>
      <p:pic>
        <p:nvPicPr>
          <p:cNvPr id="24579" name="Picture 5" descr="chembond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213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smtClean="0"/>
              <a:t>Covalent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Sharing of electrons</a:t>
            </a:r>
            <a:r>
              <a:rPr lang="en-US" altLang="en-US" dirty="0" smtClean="0"/>
              <a:t>		</a:t>
            </a:r>
          </a:p>
        </p:txBody>
      </p:sp>
      <p:sp>
        <p:nvSpPr>
          <p:cNvPr id="24581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altLang="en-US" b="1" u="sng" dirty="0" smtClean="0"/>
              <a:t>Ionic</a:t>
            </a:r>
          </a:p>
          <a:p>
            <a:pPr algn="r" eaLnBrk="1" hangingPunct="1">
              <a:buFontTx/>
              <a:buNone/>
            </a:pPr>
            <a:r>
              <a:rPr lang="en-US" altLang="en-US" b="1" dirty="0" smtClean="0"/>
              <a:t>Transfer of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latin typeface="Courier New" panose="02070309020205020404" pitchFamily="49" charset="0"/>
              </a:rPr>
              <a:t>A </a:t>
            </a:r>
            <a:r>
              <a:rPr lang="en-US" altLang="en-US" b="1" u="sng" dirty="0" smtClean="0">
                <a:latin typeface="Courier New" panose="02070309020205020404" pitchFamily="49" charset="0"/>
              </a:rPr>
              <a:t>covalent</a:t>
            </a:r>
            <a:r>
              <a:rPr lang="en-US" altLang="en-US" b="1" dirty="0" smtClean="0">
                <a:latin typeface="Courier New" panose="02070309020205020404" pitchFamily="49" charset="0"/>
              </a:rPr>
              <a:t> </a:t>
            </a:r>
            <a:r>
              <a:rPr lang="en-US" altLang="en-US" b="1" u="sng" dirty="0" smtClean="0">
                <a:latin typeface="Courier New" panose="02070309020205020404" pitchFamily="49" charset="0"/>
              </a:rPr>
              <a:t>bond </a:t>
            </a:r>
            <a:r>
              <a:rPr lang="en-US" altLang="en-US" b="1" dirty="0" smtClean="0">
                <a:latin typeface="Courier New" panose="02070309020205020404" pitchFamily="49" charset="0"/>
              </a:rPr>
              <a:t>is the attraction of two atoms for a shared pair of electrons that hold the atom together. 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57200" y="24384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latin typeface="Courier New" panose="02070309020205020404" pitchFamily="49" charset="0"/>
              </a:rPr>
              <a:t>When atoms in a covalent bond do not share electrons equally, they form a </a:t>
            </a:r>
            <a:r>
              <a:rPr lang="en-US" altLang="en-US" sz="3200" b="1" u="sng" dirty="0">
                <a:latin typeface="Courier New" panose="02070309020205020404" pitchFamily="49" charset="0"/>
              </a:rPr>
              <a:t>polar</a:t>
            </a:r>
            <a:r>
              <a:rPr lang="en-US" altLang="en-US" sz="3200" b="1" dirty="0">
                <a:latin typeface="Courier New" panose="02070309020205020404" pitchFamily="49" charset="0"/>
              </a:rPr>
              <a:t> </a:t>
            </a:r>
            <a:r>
              <a:rPr lang="en-US" altLang="en-US" sz="3200" b="1" u="sng" dirty="0">
                <a:latin typeface="Courier New" panose="02070309020205020404" pitchFamily="49" charset="0"/>
              </a:rPr>
              <a:t>molecule</a:t>
            </a:r>
            <a:r>
              <a:rPr lang="en-US" altLang="en-US" sz="3200" b="1" dirty="0">
                <a:latin typeface="Courier New" panose="02070309020205020404" pitchFamily="49" charset="0"/>
              </a:rPr>
              <a:t>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48200" y="2438400"/>
            <a:ext cx="4267200" cy="3933825"/>
            <a:chOff x="2928" y="1536"/>
            <a:chExt cx="2688" cy="2478"/>
          </a:xfrm>
        </p:grpSpPr>
        <p:pic>
          <p:nvPicPr>
            <p:cNvPr id="25605" name="Picture 9" descr="Water-charge-surf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776"/>
              <a:ext cx="2544" cy="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10"/>
            <p:cNvSpPr txBox="1">
              <a:spLocks noChangeArrowheads="1"/>
            </p:cNvSpPr>
            <p:nvPr/>
          </p:nvSpPr>
          <p:spPr bwMode="auto">
            <a:xfrm flipH="1">
              <a:off x="4580" y="1536"/>
              <a:ext cx="103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dirty="0">
                  <a:latin typeface="Courier New" panose="02070309020205020404" pitchFamily="49" charset="0"/>
                </a:rPr>
                <a:t>Water</a:t>
              </a:r>
            </a:p>
            <a:p>
              <a:pPr algn="ctr" eaLnBrk="1" hangingPunct="1"/>
              <a:r>
                <a:rPr lang="en-US" altLang="en-US" sz="2400" dirty="0">
                  <a:latin typeface="Courier New" panose="02070309020205020404" pitchFamily="49" charset="0"/>
                </a:rPr>
                <a:t>H</a:t>
              </a:r>
              <a:r>
                <a:rPr lang="en-US" altLang="en-US" sz="2400" baseline="-25000" dirty="0"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endParaRPr lang="en-US" altLang="en-US" sz="2400" dirty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8305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An element is a substance that cannot be broken down into simpler substances.</a:t>
            </a:r>
            <a:r>
              <a:rPr lang="en-US" altLang="en-US" sz="2000" b="1" dirty="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900" dirty="0">
              <a:latin typeface="Courier New" panose="02070309020205020404" pitchFamily="49" charset="0"/>
            </a:endParaRPr>
          </a:p>
        </p:txBody>
      </p:sp>
      <p:pic>
        <p:nvPicPr>
          <p:cNvPr id="8196" name="Picture 27" descr="periodic_tab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19400"/>
            <a:ext cx="4495800" cy="3719513"/>
          </a:xfrm>
          <a:noFill/>
        </p:spPr>
      </p:pic>
      <p:sp>
        <p:nvSpPr>
          <p:cNvPr id="7173" name="Text Box 29"/>
          <p:cNvSpPr txBox="1">
            <a:spLocks noChangeArrowheads="1"/>
          </p:cNvSpPr>
          <p:nvPr/>
        </p:nvSpPr>
        <p:spPr bwMode="auto">
          <a:xfrm>
            <a:off x="304800" y="4724400"/>
            <a:ext cx="3505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The basic building blocks of matter are </a:t>
            </a:r>
            <a:r>
              <a:rPr lang="en-US" altLang="en-US" sz="2800" b="1" i="1" dirty="0">
                <a:latin typeface="Courier New" panose="02070309020205020404" pitchFamily="49" charset="0"/>
              </a:rPr>
              <a:t>atoms</a:t>
            </a:r>
            <a:r>
              <a:rPr lang="en-US" altLang="en-US" sz="2800" b="1" dirty="0">
                <a:latin typeface="Courier New" panose="02070309020205020404" pitchFamily="49" charset="0"/>
              </a:rPr>
              <a:t>.</a:t>
            </a:r>
            <a:r>
              <a:rPr lang="en-US" altLang="en-US" b="1" dirty="0"/>
              <a:t> 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28600" y="2209800"/>
            <a:ext cx="3429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</a:rPr>
              <a:t>All matter is made of substances called atoms.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9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</a:rPr>
              <a:t>A </a:t>
            </a:r>
            <a:r>
              <a:rPr lang="en-US" b="1" u="sng" kern="1200" dirty="0" smtClean="0">
                <a:latin typeface="Courier New" pitchFamily="49" charset="0"/>
              </a:rPr>
              <a:t>molecule</a:t>
            </a:r>
            <a:r>
              <a:rPr lang="en-US" b="1" kern="1200" dirty="0" smtClean="0">
                <a:latin typeface="Courier New" pitchFamily="49" charset="0"/>
              </a:rPr>
              <a:t> of chlorine gas is made up of pairs of chlorine atoms in which each atom shares one of its seven electrons to form a covalent bond.</a:t>
            </a:r>
          </a:p>
          <a:p>
            <a:pPr eaLnBrk="1" hangingPunct="1">
              <a:buFontTx/>
              <a:buNone/>
              <a:defRPr/>
            </a:pPr>
            <a:endParaRPr lang="en-US" b="1" kern="1200" dirty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endParaRPr lang="en-US" b="1" kern="12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endParaRPr lang="en-US" b="1" kern="1200" dirty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endParaRPr lang="en-US" b="1" kern="1200" dirty="0" smtClean="0">
              <a:latin typeface="Courier New" pitchFamily="49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2514600" y="31242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 dirty="0">
                <a:latin typeface="Bookman Old Style" panose="02050604050505020204" pitchFamily="18" charset="0"/>
              </a:rPr>
              <a:t>Cl  </a:t>
            </a:r>
            <a:r>
              <a:rPr lang="en-US" altLang="en-US" sz="9600" dirty="0" err="1">
                <a:latin typeface="Bookman Old Style" panose="02050604050505020204" pitchFamily="18" charset="0"/>
              </a:rPr>
              <a:t>Cl</a:t>
            </a:r>
            <a:endParaRPr lang="en-US" altLang="en-US" sz="9600" dirty="0">
              <a:latin typeface="Bookman Old Style" panose="02050604050505020204" pitchFamily="18" charset="0"/>
            </a:endParaRPr>
          </a:p>
        </p:txBody>
      </p:sp>
      <p:grpSp>
        <p:nvGrpSpPr>
          <p:cNvPr id="26628" name="Group 29"/>
          <p:cNvGrpSpPr>
            <a:grpSpLocks/>
          </p:cNvGrpSpPr>
          <p:nvPr/>
        </p:nvGrpSpPr>
        <p:grpSpPr bwMode="auto">
          <a:xfrm rot="5400000">
            <a:off x="1981200" y="3733800"/>
            <a:ext cx="762000" cy="304800"/>
            <a:chOff x="762000" y="2362200"/>
            <a:chExt cx="762000" cy="304800"/>
          </a:xfrm>
        </p:grpSpPr>
        <p:sp>
          <p:nvSpPr>
            <p:cNvPr id="8" name="Oval 7"/>
            <p:cNvSpPr/>
            <p:nvPr/>
          </p:nvSpPr>
          <p:spPr>
            <a:xfrm>
              <a:off x="762000" y="2362200"/>
              <a:ext cx="304800" cy="3048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219200" y="2362200"/>
              <a:ext cx="304800" cy="3048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4953000" y="29718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0200" y="29718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3000" y="46482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46482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95600" y="46482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52800" y="46482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95600" y="29718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0" y="2971800"/>
            <a:ext cx="304800" cy="304800"/>
          </a:xfrm>
          <a:prstGeom prst="ellipse">
            <a:avLst/>
          </a:prstGeom>
          <a:solidFill>
            <a:schemeClr val="accent4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6637" name="Group 25"/>
          <p:cNvGrpSpPr>
            <a:grpSpLocks/>
          </p:cNvGrpSpPr>
          <p:nvPr/>
        </p:nvGrpSpPr>
        <p:grpSpPr bwMode="auto">
          <a:xfrm rot="5400000">
            <a:off x="5867400" y="3733800"/>
            <a:ext cx="762000" cy="304800"/>
            <a:chOff x="6248400" y="3733800"/>
            <a:chExt cx="762000" cy="304800"/>
          </a:xfrm>
        </p:grpSpPr>
        <p:sp>
          <p:nvSpPr>
            <p:cNvPr id="24" name="Oval 23"/>
            <p:cNvSpPr/>
            <p:nvPr/>
          </p:nvSpPr>
          <p:spPr>
            <a:xfrm>
              <a:off x="6248400" y="3733800"/>
              <a:ext cx="304800" cy="3048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05600" y="3733800"/>
              <a:ext cx="304800" cy="3048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638" name="Group 28"/>
          <p:cNvGrpSpPr>
            <a:grpSpLocks/>
          </p:cNvGrpSpPr>
          <p:nvPr/>
        </p:nvGrpSpPr>
        <p:grpSpPr bwMode="auto">
          <a:xfrm rot="5400000">
            <a:off x="3903663" y="3740150"/>
            <a:ext cx="762000" cy="304800"/>
            <a:chOff x="1143000" y="4191000"/>
            <a:chExt cx="762000" cy="304800"/>
          </a:xfrm>
        </p:grpSpPr>
        <p:sp>
          <p:nvSpPr>
            <p:cNvPr id="27" name="Oval 26"/>
            <p:cNvSpPr/>
            <p:nvPr/>
          </p:nvSpPr>
          <p:spPr>
            <a:xfrm>
              <a:off x="1143000" y="4191000"/>
              <a:ext cx="304800" cy="3048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00200" y="4191000"/>
              <a:ext cx="304800" cy="304800"/>
            </a:xfrm>
            <a:prstGeom prst="ellipse">
              <a:avLst/>
            </a:prstGeom>
            <a:solidFill>
              <a:schemeClr val="accent4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 smtClean="0">
                <a:latin typeface="Courier New" panose="02070309020205020404" pitchFamily="49" charset="0"/>
              </a:rPr>
              <a:t>When Na</a:t>
            </a:r>
            <a:r>
              <a:rPr lang="en-US" altLang="en-US" sz="3600" b="1" baseline="30000" dirty="0" smtClean="0">
                <a:latin typeface="Courier New" panose="02070309020205020404" pitchFamily="49" charset="0"/>
              </a:rPr>
              <a:t>+</a:t>
            </a:r>
            <a:r>
              <a:rPr lang="en-US" altLang="en-US" sz="3600" b="1" dirty="0" smtClean="0">
                <a:latin typeface="Courier New" panose="02070309020205020404" pitchFamily="49" charset="0"/>
              </a:rPr>
              <a:t> and Cl</a:t>
            </a:r>
            <a:r>
              <a:rPr lang="en-US" altLang="en-US" sz="3600" b="1" baseline="30000" dirty="0" smtClean="0">
                <a:latin typeface="Courier New" panose="02070309020205020404" pitchFamily="49" charset="0"/>
              </a:rPr>
              <a:t>-</a:t>
            </a:r>
            <a:r>
              <a:rPr lang="en-US" altLang="en-US" sz="3600" b="1" dirty="0" smtClean="0">
                <a:latin typeface="Courier New" panose="02070309020205020404" pitchFamily="49" charset="0"/>
              </a:rPr>
              <a:t> combine to form </a:t>
            </a:r>
            <a:r>
              <a:rPr lang="en-US" altLang="en-US" sz="3600" b="1" dirty="0" err="1" smtClean="0">
                <a:latin typeface="Courier New" panose="02070309020205020404" pitchFamily="49" charset="0"/>
              </a:rPr>
              <a:t>NaCl</a:t>
            </a:r>
            <a:r>
              <a:rPr lang="en-US" altLang="en-US" sz="3600" b="1" dirty="0" smtClean="0">
                <a:latin typeface="Courier New" panose="02070309020205020404" pitchFamily="49" charset="0"/>
              </a:rPr>
              <a:t>, this is an example of an ionic bond.</a:t>
            </a:r>
          </a:p>
        </p:txBody>
      </p:sp>
      <p:pic>
        <p:nvPicPr>
          <p:cNvPr id="27651" name="Picture 7" descr="http://www.chemistry.wustl.edu/~edudev/LabTutorials/Water/PublicWaterSupply/images/na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36245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smtClean="0">
                <a:latin typeface="Courier New" panose="02070309020205020404" pitchFamily="49" charset="0"/>
              </a:rPr>
              <a:t>An atom that gains or loses an electron is a charged particle called an </a:t>
            </a:r>
            <a:r>
              <a:rPr lang="en-US" altLang="en-US" sz="2800" b="1" u="sng" dirty="0" smtClean="0">
                <a:latin typeface="Courier New" panose="02070309020205020404" pitchFamily="49" charset="0"/>
              </a:rPr>
              <a:t>ion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.</a:t>
            </a:r>
          </a:p>
        </p:txBody>
      </p:sp>
      <p:pic>
        <p:nvPicPr>
          <p:cNvPr id="59397" name="Picture 5" descr="making-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3242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724400" y="1981200"/>
            <a:ext cx="419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ourier New" panose="02070309020205020404" pitchFamily="49" charset="0"/>
              </a:rPr>
              <a:t>An atom in which the outermost energy level is more than half full tends to form negative 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10" y="2286000"/>
            <a:ext cx="395043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01487" y="5105400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Solutions characterized by the formation of hydroxide ions (OH</a:t>
            </a:r>
            <a:r>
              <a:rPr lang="en-US" altLang="en-US" sz="28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are bases.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04800" y="621090"/>
            <a:ext cx="883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Solutions containing a substance that produces hydrogen ions (H</a:t>
            </a:r>
            <a:r>
              <a:rPr lang="en-US" altLang="en-US" sz="32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alt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 water are acids.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31304" y="3360738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base can </a:t>
            </a:r>
            <a:r>
              <a:rPr lang="en-US" altLang="en-US" sz="3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neutralize</a:t>
            </a:r>
            <a:r>
              <a:rPr lang="en-US" alt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 acid by combining with hydrogen ions of the acid to form water.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21365" y="160020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altLang="en-US" sz="4400" b="1" baseline="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4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aq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+ OH</a:t>
            </a:r>
            <a:r>
              <a:rPr lang="en-US" altLang="en-US" sz="4400" b="1" baseline="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4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aq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H</a:t>
            </a:r>
            <a:r>
              <a:rPr lang="en-US" altLang="en-US" sz="4400" b="1" baseline="-25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2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O(l)</a:t>
            </a:r>
            <a:r>
              <a:rPr lang="en-US" altLang="en-US" sz="4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Matter exists in four states in the universe.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0"/>
            <a:ext cx="5486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smtClean="0"/>
              <a:t>States of Matter</a:t>
            </a:r>
            <a:r>
              <a:rPr lang="en-US" altLang="en-US" smtClean="0"/>
              <a:t> </a:t>
            </a:r>
          </a:p>
        </p:txBody>
      </p:sp>
      <p:pic>
        <p:nvPicPr>
          <p:cNvPr id="33796" name="Picture 4" descr="http://www.suntrek.org/images/stat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8851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Solid</a:t>
            </a:r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52400" y="56388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salt is a solid with a  crystalline structure.</a:t>
            </a:r>
            <a:endParaRPr lang="en-US" altLang="en-US" sz="32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95400" y="1219200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Most solids have a </a:t>
            </a:r>
            <a:r>
              <a:rPr lang="en-US" altLang="en-US" sz="2800" b="1" u="sng" dirty="0">
                <a:latin typeface="Courier New" panose="02070309020205020404" pitchFamily="49" charset="0"/>
              </a:rPr>
              <a:t>crystalline structure</a:t>
            </a:r>
          </a:p>
        </p:txBody>
      </p:sp>
      <p:pic>
        <p:nvPicPr>
          <p:cNvPr id="34821" name="Picture 5" descr="http://www.chemistry.wustl.edu/~edudev/LabTutorials/Water/PublicWaterSupply/images/na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0204"/>
            <a:ext cx="3294063" cy="296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File:NaCl-zoutkristallen op Schott Duran 100 m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1465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Liquid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04800" y="1219200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ourier New" panose="02070309020205020404" pitchFamily="49" charset="0"/>
              </a:rPr>
              <a:t>Densely packed, ever-changing arrangements of atoms and molecules are liquids.</a:t>
            </a:r>
            <a:endParaRPr lang="en-US" altLang="en-US" sz="3200" b="1" u="sng" dirty="0">
              <a:latin typeface="Courier New" panose="02070309020205020404" pitchFamily="49" charset="0"/>
            </a:endParaRPr>
          </a:p>
        </p:txBody>
      </p:sp>
      <p:pic>
        <p:nvPicPr>
          <p:cNvPr id="35844" name="Picture 2" descr="http://www.goalfinder.com/images/SCCPRO1/liquid-molec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" y="3124200"/>
            <a:ext cx="36401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ttp://rourkem.com/wp-content/uploads/2006/12/WindowsLiveWriter/PacticalSmoothiesTheLiquids_12404/smoothie_liqu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7117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Gas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04800" y="914400"/>
            <a:ext cx="8534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Atoms or molecules always occupy the whole of the space in which they are contained.</a:t>
            </a:r>
            <a:endParaRPr lang="en-US" altLang="en-US" sz="2800" b="1" u="sng" dirty="0">
              <a:latin typeface="Courier New" panose="02070309020205020404" pitchFamily="49" charset="0"/>
            </a:endParaRPr>
          </a:p>
        </p:txBody>
      </p:sp>
      <p:pic>
        <p:nvPicPr>
          <p:cNvPr id="36868" name="Picture 2" descr="http://www.daviddarling.info/images/gas_molecu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img.metro.co.uk/i/pix/2007/07/balloons_45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286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14800" y="2458278"/>
            <a:ext cx="3962400" cy="1676400"/>
            <a:chOff x="2400" y="709"/>
            <a:chExt cx="3143" cy="1231"/>
          </a:xfrm>
        </p:grpSpPr>
        <p:pic>
          <p:nvPicPr>
            <p:cNvPr id="39946" name="Picture 7" descr="subs4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9617">
              <a:off x="3719" y="709"/>
              <a:ext cx="182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WordArt 14"/>
            <p:cNvSpPr>
              <a:spLocks noChangeArrowheads="1" noChangeShapeType="1" noTextEdit="1"/>
            </p:cNvSpPr>
            <p:nvPr/>
          </p:nvSpPr>
          <p:spPr bwMode="auto">
            <a:xfrm rot="-1872233">
              <a:off x="2400" y="1440"/>
              <a:ext cx="1296" cy="40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Neon Signs</a:t>
              </a:r>
            </a:p>
          </p:txBody>
        </p:sp>
      </p:grpSp>
      <p:pic>
        <p:nvPicPr>
          <p:cNvPr id="66571" name="Picture 11" descr="lighte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20" y="3318215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1169295" y="2460277"/>
            <a:ext cx="2181225" cy="762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Lightning</a:t>
            </a:r>
          </a:p>
        </p:txBody>
      </p:sp>
      <p:pic>
        <p:nvPicPr>
          <p:cNvPr id="66576" name="ligh364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22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>
                <a:latin typeface="Courier New" panose="02070309020205020404" pitchFamily="49" charset="0"/>
              </a:rPr>
              <a:t>Plasma</a:t>
            </a:r>
            <a:r>
              <a:rPr lang="en-US" altLang="en-US" sz="3600" b="1" dirty="0">
                <a:latin typeface="Courier New" panose="02070309020205020404" pitchFamily="49" charset="0"/>
              </a:rPr>
              <a:t> is extremely hot, highly ionized, electrically conducting gases</a:t>
            </a:r>
            <a:r>
              <a:rPr lang="en-US" altLang="en-US" sz="3600" dirty="0">
                <a:latin typeface="Courier New" panose="02070309020205020404" pitchFamily="49" charset="0"/>
              </a:rPr>
              <a:t>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526774" y="5222132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The corona around the Sun is formed from </a:t>
            </a:r>
            <a:r>
              <a:rPr lang="en-US" altLang="en-US" sz="2800" b="1" u="sng" dirty="0"/>
              <a:t>plasma</a:t>
            </a:r>
            <a:r>
              <a:rPr lang="en-US" alt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78" fill="hold"/>
                                        <p:tgtEl>
                                          <p:spTgt spid="66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838200"/>
          </a:xfrm>
        </p:spPr>
        <p:txBody>
          <a:bodyPr/>
          <a:lstStyle/>
          <a:p>
            <a:pPr eaLnBrk="1" hangingPunct="1"/>
            <a:endParaRPr lang="en-US" altLang="en-US" sz="2400" dirty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533400"/>
            <a:ext cx="891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Atoms are made up of protons, neutrons, and electrons. Protons and neutrons are located within the nucleus of an atom. Electrons are found in energy levels surrounding the nucleus.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95800" y="2971800"/>
            <a:ext cx="4495800" cy="3662363"/>
            <a:chOff x="2736" y="2016"/>
            <a:chExt cx="2928" cy="2211"/>
          </a:xfrm>
        </p:grpSpPr>
        <p:pic>
          <p:nvPicPr>
            <p:cNvPr id="9221" name="Picture 17" descr="atom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028"/>
              <a:ext cx="2928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25"/>
            <p:cNvSpPr txBox="1">
              <a:spLocks noChangeArrowheads="1"/>
            </p:cNvSpPr>
            <p:nvPr/>
          </p:nvSpPr>
          <p:spPr bwMode="auto">
            <a:xfrm>
              <a:off x="2736" y="2016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6462"/>
                  </a:solidFill>
                  <a:latin typeface="Courier New" panose="02070309020205020404" pitchFamily="49" charset="0"/>
                </a:rPr>
                <a:t>An atom of Lithium</a:t>
              </a:r>
              <a:r>
                <a:rPr lang="en-US" altLang="en-US">
                  <a:solidFill>
                    <a:srgbClr val="FFFFFF"/>
                  </a:solidFill>
                  <a:latin typeface="Courier New" panose="02070309020205020404" pitchFamily="49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sz="4000" dirty="0" smtClean="0"/>
              <a:t>From a solid to a liquid – melting</a:t>
            </a:r>
          </a:p>
          <a:p>
            <a:r>
              <a:rPr lang="en-US" sz="4000" dirty="0" smtClean="0"/>
              <a:t>From a liquid to a solid – freezing</a:t>
            </a:r>
          </a:p>
          <a:p>
            <a:r>
              <a:rPr lang="en-US" sz="4000" dirty="0" smtClean="0"/>
              <a:t>From a liquid to a gas – evaporation</a:t>
            </a:r>
          </a:p>
          <a:p>
            <a:r>
              <a:rPr lang="en-US" sz="4000" dirty="0" smtClean="0"/>
              <a:t>From a gas to a liquid – condensation</a:t>
            </a:r>
          </a:p>
          <a:p>
            <a:r>
              <a:rPr lang="en-US" sz="4000" dirty="0" smtClean="0"/>
              <a:t>From a gas to a solid – deposition</a:t>
            </a:r>
          </a:p>
          <a:p>
            <a:r>
              <a:rPr lang="en-US" sz="4000" dirty="0" smtClean="0"/>
              <a:t>From a solid to a gas - sublimation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89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Conservation of energy – Matter can be changed from one form to another but cannot be created or destroyed.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33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A tiny particle that has mass and a positive electrical charge is a proton.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95800" y="2971800"/>
            <a:ext cx="4495800" cy="3662363"/>
            <a:chOff x="2736" y="2016"/>
            <a:chExt cx="2928" cy="2211"/>
          </a:xfrm>
        </p:grpSpPr>
        <p:pic>
          <p:nvPicPr>
            <p:cNvPr id="10247" name="Picture 17" descr="atom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028"/>
              <a:ext cx="2928" cy="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25"/>
            <p:cNvSpPr txBox="1">
              <a:spLocks noChangeArrowheads="1"/>
            </p:cNvSpPr>
            <p:nvPr/>
          </p:nvSpPr>
          <p:spPr bwMode="auto">
            <a:xfrm>
              <a:off x="2736" y="2016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6462"/>
                  </a:solidFill>
                  <a:latin typeface="Courier New" panose="02070309020205020404" pitchFamily="49" charset="0"/>
                </a:rPr>
                <a:t>An atom of Lithium</a:t>
              </a:r>
              <a:r>
                <a:rPr lang="en-US" altLang="en-US">
                  <a:solidFill>
                    <a:srgbClr val="FFFFFF"/>
                  </a:solidFill>
                  <a:latin typeface="Courier New" panose="02070309020205020404" pitchFamily="49" charset="0"/>
                </a:rPr>
                <a:t> </a:t>
              </a:r>
            </a:p>
          </p:txBody>
        </p:sp>
      </p:grp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04800" y="3657600"/>
            <a:ext cx="3886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combined number of protons and neutrons is the </a:t>
            </a:r>
            <a:r>
              <a:rPr lang="en-US" altLang="en-US" sz="2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mass number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5791200" cy="838200"/>
          </a:xfrm>
        </p:spPr>
        <p:txBody>
          <a:bodyPr/>
          <a:lstStyle/>
          <a:p>
            <a:pPr eaLnBrk="1" hangingPunct="1"/>
            <a:endParaRPr lang="en-US" altLang="en-US" sz="2400" dirty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8915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ourier New" panose="02070309020205020404" pitchFamily="49" charset="0"/>
              </a:rPr>
              <a:t>All atomic nuclei have a positive charge because they are made up of neutrons and protons.</a:t>
            </a:r>
          </a:p>
        </p:txBody>
      </p:sp>
      <p:pic>
        <p:nvPicPr>
          <p:cNvPr id="11268" name="Picture 2" descr="http://www.windows.ucar.edu/physical_science/physics/atom_particle/atomic_nucleus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latin typeface="Courier New" panose="02070309020205020404" pitchFamily="49" charset="0"/>
              </a:rPr>
              <a:t>An </a:t>
            </a:r>
            <a:r>
              <a:rPr lang="en-US" altLang="en-US" sz="2800" b="1" u="sng" smtClean="0">
                <a:latin typeface="Courier New" panose="02070309020205020404" pitchFamily="49" charset="0"/>
              </a:rPr>
              <a:t>energy level</a:t>
            </a:r>
            <a:r>
              <a:rPr lang="en-US" altLang="en-US" sz="2800" smtClean="0">
                <a:latin typeface="Courier New" panose="02070309020205020404" pitchFamily="49" charset="0"/>
              </a:rPr>
              <a:t> represents the area in an atom where the electron is most likely to be found.</a:t>
            </a:r>
          </a:p>
        </p:txBody>
      </p:sp>
      <p:pic>
        <p:nvPicPr>
          <p:cNvPr id="12291" name="Picture 6" descr="uesc_04_img0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648325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9800" y="2667000"/>
            <a:ext cx="3124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Electrons tend to occupy the lowest available energy level.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915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Isotopes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are different types of atoms </a:t>
            </a:r>
            <a:r>
              <a:rPr lang="en-US" altLang="en-US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 the same chemical element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each having </a:t>
            </a:r>
            <a:r>
              <a:rPr lang="en-US" alt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different number of neutrons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4000" b="1" dirty="0" smtClean="0">
                <a:latin typeface="Courier New" panose="02070309020205020404" pitchFamily="49" charset="0"/>
              </a:rPr>
              <a:t>All elements are mixtures of isotopes.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657600" cy="685800"/>
          </a:xfrm>
        </p:spPr>
        <p:txBody>
          <a:bodyPr/>
          <a:lstStyle/>
          <a:p>
            <a:pPr eaLnBrk="1" hangingPunct="1"/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396240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Courier New" panose="02070309020205020404" pitchFamily="49" charset="0"/>
              </a:rPr>
              <a:t>The chemical behavior of different elements is determined by the number of electrons in the outermost energy level (valence electrons).</a:t>
            </a:r>
          </a:p>
        </p:txBody>
      </p:sp>
      <p:pic>
        <p:nvPicPr>
          <p:cNvPr id="14339" name="Picture 10" descr="uranium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75285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5791200" cy="685800"/>
          </a:xfrm>
        </p:spPr>
        <p:txBody>
          <a:bodyPr/>
          <a:lstStyle/>
          <a:p>
            <a:pPr eaLnBrk="1" hangingPunct="1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7" descr="periodic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864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461665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latin typeface="Courier New" panose="02070309020205020404" pitchFamily="49" charset="0"/>
              </a:rPr>
              <a:t>.</a:t>
            </a:r>
            <a:endParaRPr lang="en-US" altLang="en-US" sz="2400" baseline="30000" dirty="0" smtClean="0">
              <a:latin typeface="Courier New" panose="02070309020205020404" pitchFamily="49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685800" y="685800"/>
            <a:ext cx="7315200" cy="533400"/>
          </a:xfrm>
        </p:spPr>
        <p:txBody>
          <a:bodyPr/>
          <a:lstStyle/>
          <a:p>
            <a:r>
              <a:rPr lang="en-US" altLang="en-US" sz="2800" b="1" dirty="0" smtClean="0">
                <a:latin typeface="Courier New" panose="02070309020205020404" pitchFamily="49" charset="0"/>
              </a:rPr>
              <a:t>Elements </a:t>
            </a:r>
            <a:r>
              <a:rPr lang="en-US" altLang="en-US" sz="2800" b="1" dirty="0">
                <a:latin typeface="Courier New" panose="02070309020205020404" pitchFamily="49" charset="0"/>
              </a:rPr>
              <a:t>with the same number of valence electrons have similar chemical </a:t>
            </a:r>
            <a:r>
              <a:rPr lang="en-US" altLang="en-US" sz="2800" b="1" dirty="0" smtClean="0">
                <a:latin typeface="Courier New" panose="02070309020205020404" pitchFamily="49" charset="0"/>
              </a:rPr>
              <a:t>properties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chapter-3-matter-and-atomic-structure (1)</Template>
  <TotalTime>1061</TotalTime>
  <Words>745</Words>
  <Application>Microsoft Office PowerPoint</Application>
  <PresentationFormat>On-screen Show (4:3)</PresentationFormat>
  <Paragraphs>108</Paragraphs>
  <Slides>31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Bookman Old Style</vt:lpstr>
      <vt:lpstr>Calibri</vt:lpstr>
      <vt:lpstr>Courier New</vt:lpstr>
      <vt:lpstr>Times New Roman</vt:lpstr>
      <vt:lpstr>Wingdings</vt:lpstr>
      <vt:lpstr>Default Design</vt:lpstr>
      <vt:lpstr>1_Default Design</vt:lpstr>
      <vt:lpstr>Chapter 3!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 with the same number of valence electrons have similar chemical properties</vt:lpstr>
      <vt:lpstr>Radioactive Decay</vt:lpstr>
      <vt:lpstr>Half-Life</vt:lpstr>
      <vt:lpstr>Molecules versus Atoms  Both are terms used to describe the particles that make up the universe.</vt:lpstr>
      <vt:lpstr>PowerPoint Presentation</vt:lpstr>
      <vt:lpstr>PowerPoint Presentation</vt:lpstr>
      <vt:lpstr>PowerPoint Presentation</vt:lpstr>
      <vt:lpstr>In a heterogeneous mixture the components are still recognizable.</vt:lpstr>
      <vt:lpstr>In a homogeneous mixture, also called a solution, the component particles cannot be distinguished</vt:lpstr>
      <vt:lpstr>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States of Matter </vt:lpstr>
      <vt:lpstr>Solid</vt:lpstr>
      <vt:lpstr>Liquid</vt:lpstr>
      <vt:lpstr>Gas</vt:lpstr>
      <vt:lpstr>PowerPoint Presentation</vt:lpstr>
      <vt:lpstr>STATE CHANGES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John M. Beech</dc:creator>
  <cp:lastModifiedBy>John M. Beech</cp:lastModifiedBy>
  <cp:revision>16</cp:revision>
  <dcterms:created xsi:type="dcterms:W3CDTF">2016-08-18T15:38:05Z</dcterms:created>
  <dcterms:modified xsi:type="dcterms:W3CDTF">2018-01-25T18:37:22Z</dcterms:modified>
</cp:coreProperties>
</file>